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39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52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1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7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5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C796-813B-4C11-AB39-957AECD6172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D25B4A-19A9-4596-B558-48006531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image" Target="../media/image1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"/><Relationship Id="rId5" Type="http://schemas.openxmlformats.org/officeDocument/2006/relationships/image" Target="../media/image7.png"/><Relationship Id="rId4" Type="http://schemas.openxmlformats.org/officeDocument/2006/relationships/image" Target="../media/image6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DBF9-9A79-E2BC-F057-295C95429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Kinematic Analysis of Proplyds in NGC 1977 and the Orion Nebula Cluster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26974-10B7-B122-A2B9-A1CC20B38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321" y="4087731"/>
            <a:ext cx="6950681" cy="7460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Peter Hartman, J. Serena Kim, Thomas Haworth, Marina Kounkel, Min Fang, Carlos Roman-Zuniga</a:t>
            </a:r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19E81B5-AE91-C9CD-03D7-0A9C5D5E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45" y="4833758"/>
            <a:ext cx="1455055" cy="19424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8070C9-580C-5F3F-2887-3EEF5D1A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04" y="5078298"/>
            <a:ext cx="1689591" cy="17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49DE82F-18B9-1B9E-D258-DF2A6838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7" y="4716346"/>
            <a:ext cx="1957183" cy="20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E528-B321-8629-2CEE-F18FE574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2" y="2239347"/>
            <a:ext cx="11148656" cy="180061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1734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3BAE-4E3C-2B5A-2CA6-484FC86E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Proplyds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A366-6016-469F-7386-64C3174B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7300" cy="4351338"/>
          </a:xfrm>
        </p:spPr>
        <p:txBody>
          <a:bodyPr/>
          <a:lstStyle/>
          <a:p>
            <a:r>
              <a:rPr lang="en-US" dirty="0"/>
              <a:t>Photoevaporating protoplanetary disks</a:t>
            </a:r>
          </a:p>
          <a:p>
            <a:r>
              <a:rPr lang="en-US" dirty="0"/>
              <a:t>Evaporated by UV radiation</a:t>
            </a:r>
          </a:p>
        </p:txBody>
      </p:sp>
      <p:pic>
        <p:nvPicPr>
          <p:cNvPr id="9" name="Picture 8" descr="A picture containing mammal, monkey&#10;&#10;Description automatically generated">
            <a:extLst>
              <a:ext uri="{FF2B5EF4-FFF2-40B4-BE49-F238E27FC236}">
                <a16:creationId xmlns:a16="http://schemas.microsoft.com/office/drawing/2014/main" id="{A602ABBA-E661-204D-5CE5-81D47712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636588"/>
            <a:ext cx="1625600" cy="1625600"/>
          </a:xfrm>
          <a:prstGeom prst="rect">
            <a:avLst/>
          </a:prstGeom>
        </p:spPr>
      </p:pic>
      <p:pic>
        <p:nvPicPr>
          <p:cNvPr id="11" name="Picture 10" descr="A picture containing close&#10;&#10;Description automatically generated">
            <a:extLst>
              <a:ext uri="{FF2B5EF4-FFF2-40B4-BE49-F238E27FC236}">
                <a16:creationId xmlns:a16="http://schemas.microsoft.com/office/drawing/2014/main" id="{0CA5A89F-8786-BDF9-58CF-4C526C619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6" y="1163638"/>
            <a:ext cx="1625600" cy="1625600"/>
          </a:xfrm>
          <a:prstGeom prst="rect">
            <a:avLst/>
          </a:prstGeom>
        </p:spPr>
      </p:pic>
      <p:pic>
        <p:nvPicPr>
          <p:cNvPr id="13" name="Picture 12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41927988-C035-E23F-9F7A-FCAD1B37E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09" y="3063875"/>
            <a:ext cx="1625600" cy="1625600"/>
          </a:xfrm>
          <a:prstGeom prst="rect">
            <a:avLst/>
          </a:prstGeom>
        </p:spPr>
      </p:pic>
      <p:pic>
        <p:nvPicPr>
          <p:cNvPr id="15" name="Picture 14" descr="Chart, radar chart&#10;&#10;Description automatically generated">
            <a:extLst>
              <a:ext uri="{FF2B5EF4-FFF2-40B4-BE49-F238E27FC236}">
                <a16:creationId xmlns:a16="http://schemas.microsoft.com/office/drawing/2014/main" id="{969E56EE-E5DA-DD78-97B5-65FC381EF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9" y="3172149"/>
            <a:ext cx="5808423" cy="3429000"/>
          </a:xfrm>
          <a:prstGeom prst="rect">
            <a:avLst/>
          </a:prstGeom>
        </p:spPr>
      </p:pic>
      <p:pic>
        <p:nvPicPr>
          <p:cNvPr id="17" name="Picture 16" descr="A bright light in the dark&#10;&#10;Description automatically generated with medium confidence">
            <a:extLst>
              <a:ext uri="{FF2B5EF4-FFF2-40B4-BE49-F238E27FC236}">
                <a16:creationId xmlns:a16="http://schemas.microsoft.com/office/drawing/2014/main" id="{D7425F6D-7965-0988-D0D8-366632DD7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4241800"/>
            <a:ext cx="1625600" cy="1625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2B71D9-5443-1EDC-4FA2-35D070136591}"/>
              </a:ext>
            </a:extLst>
          </p:cNvPr>
          <p:cNvSpPr txBox="1"/>
          <p:nvPr/>
        </p:nvSpPr>
        <p:spPr>
          <a:xfrm>
            <a:off x="615820" y="6492875"/>
            <a:ext cx="356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Winter, Haworth 2022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ABE1B69-BC8D-2EDB-337A-B7566B78A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2" y="5150657"/>
            <a:ext cx="1217678" cy="162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D59CB-354F-98ED-5696-9B4855330F6B}"/>
              </a:ext>
            </a:extLst>
          </p:cNvPr>
          <p:cNvSpPr txBox="1"/>
          <p:nvPr/>
        </p:nvSpPr>
        <p:spPr>
          <a:xfrm>
            <a:off x="7159801" y="4689475"/>
            <a:ext cx="1971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Images from: Ricci+08</a:t>
            </a:r>
          </a:p>
        </p:txBody>
      </p:sp>
    </p:spTree>
    <p:extLst>
      <p:ext uri="{BB962C8B-B14F-4D97-AF65-F5344CB8AC3E}">
        <p14:creationId xmlns:p14="http://schemas.microsoft.com/office/powerpoint/2010/main" val="310112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DFCA-84E2-3C74-6B4A-6FF57E94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4261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Orion Nebula Cluster (ONC) and NGC 1977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53A0-9F00-F5D5-7080-5FEB48594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The heart of the Orion Nebula and its sibling</a:t>
            </a:r>
          </a:p>
          <a:p>
            <a:r>
              <a:rPr lang="en-US" dirty="0"/>
              <a:t>ONC is a high-UV environment</a:t>
            </a:r>
          </a:p>
          <a:p>
            <a:r>
              <a:rPr lang="en-US" dirty="0"/>
              <a:t>NGC 1977 is an intermediate-UV environment</a:t>
            </a:r>
          </a:p>
          <a:p>
            <a:r>
              <a:rPr lang="en-US" dirty="0"/>
              <a:t>Ages</a:t>
            </a:r>
          </a:p>
          <a:p>
            <a:pPr lvl="1"/>
            <a:r>
              <a:rPr lang="en-US" dirty="0"/>
              <a:t>ONC and NGC 1977: 1-2 </a:t>
            </a:r>
            <a:r>
              <a:rPr lang="en-US" dirty="0" err="1"/>
              <a:t>Myr</a:t>
            </a:r>
            <a:endParaRPr lang="en-US" dirty="0"/>
          </a:p>
          <a:p>
            <a:r>
              <a:rPr lang="en-US" dirty="0"/>
              <a:t>FUV Environments</a:t>
            </a:r>
          </a:p>
          <a:p>
            <a:pPr lvl="1"/>
            <a:r>
              <a:rPr lang="en-US" dirty="0"/>
              <a:t>ONC: &gt;50,000-100,000 G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NGC 1977: ~3,000 G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/>
              <a:t>NGC 1977 is similar likely birthplaces for Sun-like stars</a:t>
            </a:r>
          </a:p>
        </p:txBody>
      </p:sp>
      <p:pic>
        <p:nvPicPr>
          <p:cNvPr id="7" name="Picture 6" descr="A picture containing text, star, outdoor object, night sky&#10;&#10;Description automatically generated">
            <a:extLst>
              <a:ext uri="{FF2B5EF4-FFF2-40B4-BE49-F238E27FC236}">
                <a16:creationId xmlns:a16="http://schemas.microsoft.com/office/drawing/2014/main" id="{C58421FA-9105-938F-E6C0-AF204918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4" y="1137756"/>
            <a:ext cx="5983546" cy="5350778"/>
          </a:xfrm>
          <a:prstGeom prst="rect">
            <a:avLst/>
          </a:prstGeo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9DEE5BD-F1E3-D87D-8667-EE3322E2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8760"/>
            <a:ext cx="838199" cy="1118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D2501-C24C-CB9E-F2A7-189878138F1F}"/>
              </a:ext>
            </a:extLst>
          </p:cNvPr>
          <p:cNvSpPr txBox="1"/>
          <p:nvPr/>
        </p:nvSpPr>
        <p:spPr>
          <a:xfrm>
            <a:off x="6096000" y="6518182"/>
            <a:ext cx="553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Background Image from Rogelio Bernal </a:t>
            </a:r>
            <a:r>
              <a:rPr lang="en-US" sz="1400" dirty="0" err="1"/>
              <a:t>Andreo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80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DBB0-8C98-29AE-76BE-77505CA3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Proplyd Lifetime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6DE0-C31A-B21D-3659-3269D514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6453" cy="1603375"/>
          </a:xfrm>
        </p:spPr>
        <p:txBody>
          <a:bodyPr/>
          <a:lstStyle/>
          <a:p>
            <a:r>
              <a:rPr lang="en-US" dirty="0"/>
              <a:t>Proplyds deplete in only 10,000-100,000 years (Haworth 2021, </a:t>
            </a:r>
            <a:r>
              <a:rPr lang="en-US" dirty="0" err="1"/>
              <a:t>Henny&amp;O’Dell</a:t>
            </a:r>
            <a:r>
              <a:rPr lang="en-US" dirty="0"/>
              <a:t> 1999)</a:t>
            </a:r>
          </a:p>
          <a:p>
            <a:r>
              <a:rPr lang="en-US" dirty="0"/>
              <a:t>The ONC and NGC 1977 are both 1-2 </a:t>
            </a:r>
            <a:r>
              <a:rPr lang="en-US" dirty="0" err="1"/>
              <a:t>Myrs</a:t>
            </a:r>
            <a:r>
              <a:rPr lang="en-US" dirty="0"/>
              <a:t> in age</a:t>
            </a:r>
          </a:p>
          <a:p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653EDF8-F08C-8AB9-B578-23A88A0A9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78" y="3146424"/>
            <a:ext cx="6504335" cy="3468979"/>
          </a:xfrm>
          <a:prstGeom prst="rect">
            <a:avLst/>
          </a:prstGeo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BCA6A70-A00B-7365-0255-0B531F998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2" y="5150657"/>
            <a:ext cx="1217678" cy="162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E091D-6A26-A538-D7C1-24DE086FC5BD}"/>
              </a:ext>
            </a:extLst>
          </p:cNvPr>
          <p:cNvSpPr txBox="1"/>
          <p:nvPr/>
        </p:nvSpPr>
        <p:spPr>
          <a:xfrm>
            <a:off x="8509518" y="6167535"/>
            <a:ext cx="214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Hasegawa+2022</a:t>
            </a:r>
          </a:p>
        </p:txBody>
      </p:sp>
    </p:spTree>
    <p:extLst>
      <p:ext uri="{BB962C8B-B14F-4D97-AF65-F5344CB8AC3E}">
        <p14:creationId xmlns:p14="http://schemas.microsoft.com/office/powerpoint/2010/main" val="1796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8697-2EDF-DFFF-1C2B-61F82804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Kinematic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0283-29EF-9A2F-B706-7E3D0DF6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Proper Motion and Parallax from the Gaia Mission’s third data release (DR3)</a:t>
            </a:r>
          </a:p>
          <a:p>
            <a:r>
              <a:rPr lang="en-US" dirty="0"/>
              <a:t>Radial Velocity from the Sloan Digital Sky Survey (SDSS)</a:t>
            </a:r>
          </a:p>
          <a:p>
            <a:r>
              <a:rPr lang="en-US" dirty="0"/>
              <a:t>Used to determine 3D space velocities</a:t>
            </a:r>
          </a:p>
        </p:txBody>
      </p:sp>
      <p:pic>
        <p:nvPicPr>
          <p:cNvPr id="5" name="Picture 4" descr="A picture containing fan">
            <a:extLst>
              <a:ext uri="{FF2B5EF4-FFF2-40B4-BE49-F238E27FC236}">
                <a16:creationId xmlns:a16="http://schemas.microsoft.com/office/drawing/2014/main" id="{A5D5EAC1-B34A-264D-4616-948C0C272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23" y="3648885"/>
            <a:ext cx="2797952" cy="2797952"/>
          </a:xfrm>
          <a:prstGeom prst="rect">
            <a:avLst/>
          </a:prstGeom>
        </p:spPr>
      </p:pic>
      <p:pic>
        <p:nvPicPr>
          <p:cNvPr id="7" name="Picture 6" descr="A picture containing text">
            <a:extLst>
              <a:ext uri="{FF2B5EF4-FFF2-40B4-BE49-F238E27FC236}">
                <a16:creationId xmlns:a16="http://schemas.microsoft.com/office/drawing/2014/main" id="{447DD34C-29AB-0A78-0D70-D0A9CEB16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03" y="2101178"/>
            <a:ext cx="3754226" cy="1743034"/>
          </a:xfrm>
          <a:prstGeom prst="rect">
            <a:avLst/>
          </a:prstGeo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58FF41D-1B64-391C-2795-874E3CF18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2" y="5150657"/>
            <a:ext cx="1217678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02BD-5C70-3100-6ACE-C2E54AFB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78972"/>
            <a:ext cx="6712511" cy="761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ONC Kinematic Results</a:t>
            </a:r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32E56DF-6A66-DC51-86E3-6AFFABA4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2" y="5150657"/>
            <a:ext cx="1217678" cy="16256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64E3088-164F-510B-E9AE-07B8DC7EE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119" r="8616" b="3315"/>
          <a:stretch/>
        </p:blipFill>
        <p:spPr>
          <a:xfrm>
            <a:off x="326572" y="1117403"/>
            <a:ext cx="10776858" cy="54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87E7-E132-9A08-43A8-B21B73DF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316168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NGC 1977 Kinematic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B10CA43-5768-2CD1-BAA0-D905C0E8A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2" y="5150657"/>
            <a:ext cx="1217678" cy="16256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3F0DE46B-1E62-CCC8-095B-CA8B3CF71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10798" r="8731" b="3487"/>
          <a:stretch/>
        </p:blipFill>
        <p:spPr>
          <a:xfrm>
            <a:off x="2985796" y="204850"/>
            <a:ext cx="6755364" cy="6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5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AF71-9C55-D54E-66DA-B3DA3BC5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Discussion and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BA9B-C375-84FB-CDC7-19EA3159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NGC 1977 many YSOs have been exposed to FUV radiation from 42 Ori through its motion, recently exposed YSOs still show proplyds and more can still form</a:t>
            </a:r>
          </a:p>
          <a:p>
            <a:r>
              <a:rPr lang="en-US" b="0" i="0" dirty="0">
                <a:effectLst/>
              </a:rPr>
              <a:t>In the ONC, Trapezium stars and proplyds show similar PMs (more random in one direction), while YSOs do not show such PMs.</a:t>
            </a:r>
            <a:endParaRPr lang="en-US" dirty="0"/>
          </a:p>
          <a:p>
            <a:r>
              <a:rPr lang="en-US" dirty="0"/>
              <a:t>Further work will include other regions in Orion to get a broader sense of proplyd populations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4ED86EE-304C-386F-664A-46A8B1136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2" y="5150657"/>
            <a:ext cx="1217678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409A-1E0B-7C40-9F2B-84D8372AE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94523"/>
            <a:ext cx="8596668" cy="5546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would like to thank all of these people for their support:</a:t>
            </a:r>
          </a:p>
          <a:p>
            <a:pPr marL="0" indent="0">
              <a:buNone/>
            </a:pPr>
            <a:r>
              <a:rPr lang="en-US" dirty="0"/>
              <a:t>Dr. Serena Kim, my advisor</a:t>
            </a:r>
          </a:p>
          <a:p>
            <a:pPr marL="0" indent="0">
              <a:buNone/>
            </a:pPr>
            <a:r>
              <a:rPr lang="en-US" dirty="0"/>
              <a:t>Shae Henley, Rey </a:t>
            </a:r>
            <a:r>
              <a:rPr lang="en-US" dirty="0" err="1"/>
              <a:t>Squillace</a:t>
            </a:r>
            <a:r>
              <a:rPr lang="en-US" dirty="0"/>
              <a:t>, and Jacob </a:t>
            </a:r>
            <a:r>
              <a:rPr lang="en-US" dirty="0" err="1"/>
              <a:t>Blais</a:t>
            </a:r>
            <a:r>
              <a:rPr lang="en-US" dirty="0"/>
              <a:t> for their work as advisors</a:t>
            </a:r>
          </a:p>
          <a:p>
            <a:pPr marL="0" indent="0">
              <a:buNone/>
            </a:pPr>
            <a:r>
              <a:rPr lang="en-US" dirty="0"/>
              <a:t>Michelle Coe, for organizing the Space Grant Program</a:t>
            </a:r>
          </a:p>
          <a:p>
            <a:pPr marL="0" indent="0">
              <a:buNone/>
            </a:pPr>
            <a:r>
              <a:rPr lang="en-US" b="0" i="0" strike="noStrike" dirty="0">
                <a:effectLst/>
                <a:latin typeface="+mj-lt"/>
              </a:rPr>
              <a:t>Dr. Chandra Holifield Collins and Dr. Yancy Shirley for advice on creating my presentation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/>
              <a:t>The Space Grant Program for providing funding to my research</a:t>
            </a:r>
          </a:p>
          <a:p>
            <a:pPr marL="0" indent="0">
              <a:buNone/>
            </a:pPr>
            <a:r>
              <a:rPr lang="en-US" dirty="0"/>
              <a:t>Steward Observatory for providing the opportunity for me to succeed in </a:t>
            </a:r>
            <a:r>
              <a:rPr lang="en-US"/>
              <a:t>my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7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348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A Kinematic Analysis of Proplyds in NGC 1977 and the Orion Nebula Cluster</vt:lpstr>
      <vt:lpstr>Proplyds</vt:lpstr>
      <vt:lpstr>The Orion Nebula Cluster (ONC) and NGC 1977</vt:lpstr>
      <vt:lpstr>Proplyd Lifetime Problem</vt:lpstr>
      <vt:lpstr>Kinematic Data</vt:lpstr>
      <vt:lpstr>ONC Kinematic Results</vt:lpstr>
      <vt:lpstr>NGC 1977 Kinematic Results</vt:lpstr>
      <vt:lpstr>Discussion and Summary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Kinematic Analysis of Proplyds in NGC 1977 and the ONC</dc:title>
  <dc:creator>Peter Hartman</dc:creator>
  <cp:lastModifiedBy>Coe, Michelle A - (macoe)</cp:lastModifiedBy>
  <cp:revision>11</cp:revision>
  <dcterms:created xsi:type="dcterms:W3CDTF">2023-03-30T04:14:47Z</dcterms:created>
  <dcterms:modified xsi:type="dcterms:W3CDTF">2023-04-14T17:40:09Z</dcterms:modified>
</cp:coreProperties>
</file>